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0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68" r:id="rId11"/>
    <p:sldId id="266" r:id="rId12"/>
    <p:sldId id="267" r:id="rId13"/>
    <p:sldId id="269" r:id="rId14"/>
    <p:sldId id="273" r:id="rId15"/>
    <p:sldId id="274" r:id="rId16"/>
    <p:sldId id="277" r:id="rId17"/>
    <p:sldId id="275" r:id="rId18"/>
    <p:sldId id="27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212BE-5743-48CF-88E3-A2A54A74E96D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66397-04A7-4EE9-969B-2FABF5AA96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86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7F9A64-1A3E-49FD-BE62-9B6E9FD1CEB7}" type="datetimeFigureOut">
              <a:rPr lang="pl-PL" smtClean="0"/>
              <a:t>2014-10-24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9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s-leczna.pl/" TargetMode="External"/><Relationship Id="rId2" Type="http://schemas.openxmlformats.org/officeDocument/2006/relationships/hyperlink" Target="mailto:sdsinfo@go2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568952" cy="1492397"/>
          </a:xfrm>
        </p:spPr>
        <p:txBody>
          <a:bodyPr/>
          <a:lstStyle/>
          <a:p>
            <a:pPr algn="ctr"/>
            <a:r>
              <a:rPr lang="pl-PL" sz="2400" dirty="0" smtClean="0"/>
              <a:t>Rola Środowiskowego Domu Samopomocy</a:t>
            </a:r>
            <a:br>
              <a:rPr lang="pl-PL" sz="2400" dirty="0" smtClean="0"/>
            </a:br>
            <a:r>
              <a:rPr lang="pl-PL" sz="2400" dirty="0" smtClean="0"/>
              <a:t>w kreowaniu lokalnej polityki społecznej.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9442" y="4581128"/>
            <a:ext cx="7117180" cy="1057672"/>
          </a:xfrm>
        </p:spPr>
        <p:txBody>
          <a:bodyPr>
            <a:normAutofit/>
          </a:bodyPr>
          <a:lstStyle/>
          <a:p>
            <a:pPr algn="ctr"/>
            <a:r>
              <a:rPr lang="pl-PL" sz="1400" i="1" dirty="0" smtClean="0"/>
              <a:t>Anna Płoszaj</a:t>
            </a:r>
          </a:p>
          <a:p>
            <a:pPr algn="ctr"/>
            <a:r>
              <a:rPr lang="pl-PL" sz="1400" i="1" dirty="0" smtClean="0"/>
              <a:t>Dyrektor Środowiskowego Domu Samopomocy w Łęcznej</a:t>
            </a:r>
          </a:p>
          <a:p>
            <a:pPr algn="ctr"/>
            <a:r>
              <a:rPr lang="pl-PL" sz="1400" b="1" i="1" dirty="0" smtClean="0"/>
              <a:t>Lubelskie Forum Środowiskowych Domów </a:t>
            </a:r>
            <a:r>
              <a:rPr lang="pl-PL" sz="1400" b="1" i="1" dirty="0"/>
              <a:t>Samopomocy </a:t>
            </a:r>
            <a:endParaRPr lang="pl-PL" sz="1400" b="1" i="1" dirty="0" smtClean="0"/>
          </a:p>
        </p:txBody>
      </p:sp>
      <p:sp>
        <p:nvSpPr>
          <p:cNvPr id="4" name="Prostokąt 3"/>
          <p:cNvSpPr/>
          <p:nvPr/>
        </p:nvSpPr>
        <p:spPr>
          <a:xfrm>
            <a:off x="3918769" y="6342531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 smtClean="0"/>
              <a:t>Lublin 28.10.2014 r.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3253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92696"/>
            <a:ext cx="7378979" cy="5094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400" b="1" dirty="0" smtClean="0"/>
              <a:t>RODZINA</a:t>
            </a:r>
            <a:r>
              <a:rPr lang="pl-PL" sz="1400" dirty="0" smtClean="0"/>
              <a:t> </a:t>
            </a:r>
          </a:p>
          <a:p>
            <a:r>
              <a:rPr lang="pl-PL" sz="1400" dirty="0" smtClean="0"/>
              <a:t>Animowanie </a:t>
            </a:r>
            <a:r>
              <a:rPr lang="pl-PL" sz="1400" dirty="0"/>
              <a:t>i prowadzenie grup wsparcia, samopomocy, grup </a:t>
            </a:r>
            <a:r>
              <a:rPr lang="pl-PL" sz="1400" dirty="0" smtClean="0"/>
              <a:t>edukacyjnych, grup sąsiedzkich</a:t>
            </a:r>
          </a:p>
          <a:p>
            <a:r>
              <a:rPr lang="pl-PL" sz="1400" dirty="0" smtClean="0"/>
              <a:t>Spotkania </a:t>
            </a:r>
            <a:r>
              <a:rPr lang="pl-PL" sz="1400" dirty="0" err="1" smtClean="0"/>
              <a:t>edukacyjno</a:t>
            </a:r>
            <a:r>
              <a:rPr lang="pl-PL" sz="1400" dirty="0" smtClean="0"/>
              <a:t> – informacyjne na terenie </a:t>
            </a:r>
            <a:r>
              <a:rPr lang="pl-PL" sz="1400" dirty="0" err="1" smtClean="0"/>
              <a:t>śds</a:t>
            </a:r>
            <a:endParaRPr lang="pl-PL" sz="1400" dirty="0"/>
          </a:p>
          <a:p>
            <a:r>
              <a:rPr lang="pl-PL" sz="1400" dirty="0" smtClean="0"/>
              <a:t>Klub Rodzin, Święto Rodzin</a:t>
            </a:r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r>
              <a:rPr lang="pl-PL" sz="1400" b="1" dirty="0"/>
              <a:t>Ś</a:t>
            </a:r>
            <a:r>
              <a:rPr lang="pl-PL" sz="1400" b="1" dirty="0" smtClean="0"/>
              <a:t>RODOWISKO</a:t>
            </a:r>
          </a:p>
          <a:p>
            <a:r>
              <a:rPr lang="pl-PL" sz="1400" dirty="0" smtClean="0"/>
              <a:t>Klub Wolontariatu</a:t>
            </a:r>
          </a:p>
          <a:p>
            <a:r>
              <a:rPr lang="pl-PL" sz="1400" dirty="0" smtClean="0"/>
              <a:t>Wydarzenia </a:t>
            </a:r>
            <a:r>
              <a:rPr lang="pl-PL" sz="1400" dirty="0"/>
              <a:t>integracyjno – </a:t>
            </a:r>
            <a:r>
              <a:rPr lang="pl-PL" sz="1400" dirty="0" smtClean="0"/>
              <a:t>edukacyjne (konkursy, akcje, zajęcia edukacyjne w szkołach i w lokalnym środowisku)</a:t>
            </a:r>
          </a:p>
          <a:p>
            <a:r>
              <a:rPr lang="pl-PL" sz="1400" dirty="0"/>
              <a:t>Integracja ze środowiskiem: spotkania na terenie </a:t>
            </a:r>
            <a:r>
              <a:rPr lang="pl-PL" sz="1400" dirty="0" err="1"/>
              <a:t>śds</a:t>
            </a:r>
            <a:r>
              <a:rPr lang="pl-PL" sz="1400" dirty="0"/>
              <a:t>, debaty, zajęcia edukacyjne w szkołach, warsztaty, szkolenia, seminaria, konferencje, wystawy, </a:t>
            </a:r>
            <a:r>
              <a:rPr lang="pl-PL" sz="1400" dirty="0" smtClean="0"/>
              <a:t>wernisaże</a:t>
            </a:r>
          </a:p>
          <a:p>
            <a:r>
              <a:rPr lang="pl-PL" sz="1400" dirty="0" smtClean="0"/>
              <a:t>Współpraca z Samorządem i ze wszystkimi instytucjami życia społecznego z obszaru: zdrowia, pomocy społecznej, edukacji, bezpieczeństwa, kultury, biznesu, NGO, kościołem</a:t>
            </a:r>
          </a:p>
          <a:p>
            <a:r>
              <a:rPr lang="pl-PL" sz="1400" dirty="0" smtClean="0"/>
              <a:t>Realizacja projektów</a:t>
            </a:r>
          </a:p>
          <a:p>
            <a:r>
              <a:rPr lang="pl-PL" sz="1400" dirty="0" smtClean="0"/>
              <a:t>Partnerstwa i koalicje</a:t>
            </a:r>
            <a:endParaRPr lang="pl-PL" sz="1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11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71538"/>
            <a:ext cx="83947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48150"/>
            <a:ext cx="1785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42628"/>
            <a:ext cx="146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2" y="1748190"/>
            <a:ext cx="941633" cy="93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29" y="1194397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88" y="2819401"/>
            <a:ext cx="146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9" y="1625382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77" y="747495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84" y="3592998"/>
            <a:ext cx="371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27" y="5141335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30" y="1311583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4764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79" y="1607128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88" y="4248150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02991"/>
            <a:ext cx="45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57884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27" y="2833255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9" y="1170707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10" y="2376055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17" y="5078990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08383" y="67458"/>
            <a:ext cx="426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Społeczność lokalna niewspółpracująca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19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04800" y="1295400"/>
            <a:ext cx="8458200" cy="5181600"/>
          </a:xfrm>
          <a:prstGeom prst="ellipse">
            <a:avLst/>
          </a:prstGeom>
          <a:solidFill>
            <a:srgbClr val="CCFF99"/>
          </a:solidFill>
          <a:ln w="28575">
            <a:solidFill>
              <a:srgbClr val="FF00FF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3366"/>
              </a:solidFill>
              <a:latin typeface="Times New Roman" pitchFamily="16" charset="0"/>
            </a:endParaRPr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 flipV="1">
            <a:off x="1547664" y="3069287"/>
            <a:ext cx="1828800" cy="53340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87" y="2639796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67" y="3196936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52" y="5233627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3" y="3069287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26" y="4610100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02" y="2604655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55" y="3790950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02" y="4610100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34" y="1780810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07" y="3159919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14" y="5184632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918855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64" y="4011973"/>
            <a:ext cx="146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14" y="3715037"/>
            <a:ext cx="146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9" y="1625382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67" y="2054871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17" y="1279016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48150"/>
            <a:ext cx="1785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1" y="1847321"/>
            <a:ext cx="941633" cy="93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trzałka w dół 26"/>
          <p:cNvSpPr/>
          <p:nvPr/>
        </p:nvSpPr>
        <p:spPr>
          <a:xfrm>
            <a:off x="4189413" y="6165304"/>
            <a:ext cx="454595" cy="69269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prawo 27"/>
          <p:cNvSpPr/>
          <p:nvPr/>
        </p:nvSpPr>
        <p:spPr>
          <a:xfrm>
            <a:off x="8374161" y="3622964"/>
            <a:ext cx="769839" cy="47206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 w górę 28"/>
          <p:cNvSpPr/>
          <p:nvPr/>
        </p:nvSpPr>
        <p:spPr>
          <a:xfrm>
            <a:off x="3992490" y="980728"/>
            <a:ext cx="424220" cy="644654"/>
          </a:xfrm>
          <a:prstGeom prst="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w lewo 29"/>
          <p:cNvSpPr/>
          <p:nvPr/>
        </p:nvSpPr>
        <p:spPr>
          <a:xfrm>
            <a:off x="0" y="3699164"/>
            <a:ext cx="758528" cy="505691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V="1">
            <a:off x="4204599" y="3777095"/>
            <a:ext cx="1091439" cy="42776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>
            <a:off x="1799342" y="4991100"/>
            <a:ext cx="1323271" cy="34290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flipV="1">
            <a:off x="3330239" y="4708814"/>
            <a:ext cx="1828800" cy="53340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 flipV="1">
            <a:off x="2541515" y="3069287"/>
            <a:ext cx="2341299" cy="889649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V="1">
            <a:off x="5614650" y="2932758"/>
            <a:ext cx="1035025" cy="953442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flipV="1">
            <a:off x="6150801" y="3900560"/>
            <a:ext cx="1696212" cy="928976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flipV="1">
            <a:off x="5296037" y="5205413"/>
            <a:ext cx="1583425" cy="436419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V="1">
            <a:off x="3467239" y="4917932"/>
            <a:ext cx="2154465" cy="72390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V="1">
            <a:off x="3326386" y="3777095"/>
            <a:ext cx="4269950" cy="977178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2310534" y="2493815"/>
            <a:ext cx="151530" cy="1580504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V="1">
            <a:off x="1427866" y="2049342"/>
            <a:ext cx="882667" cy="444472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1036677" y="2695210"/>
            <a:ext cx="762665" cy="201014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4533900" y="1880751"/>
            <a:ext cx="1353802" cy="435291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flipV="1">
            <a:off x="3637461" y="2376054"/>
            <a:ext cx="551951" cy="64474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flipV="1">
            <a:off x="2735401" y="2185555"/>
            <a:ext cx="1454011" cy="52455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4382716" y="2610019"/>
            <a:ext cx="2382427" cy="756636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7157787" y="3335987"/>
            <a:ext cx="833579" cy="73492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4071937" y="4204855"/>
            <a:ext cx="1100102" cy="1143072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 flipV="1">
            <a:off x="3265987" y="5508476"/>
            <a:ext cx="1906052" cy="487151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 flipV="1">
            <a:off x="1821000" y="3284067"/>
            <a:ext cx="3152301" cy="1994551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 flipV="1">
            <a:off x="3637461" y="2932758"/>
            <a:ext cx="1476334" cy="14239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735401" y="2376054"/>
            <a:ext cx="594838" cy="32237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4" name="Line 42"/>
          <p:cNvSpPr>
            <a:spLocks noChangeShapeType="1"/>
          </p:cNvSpPr>
          <p:nvPr/>
        </p:nvSpPr>
        <p:spPr bwMode="auto">
          <a:xfrm flipV="1">
            <a:off x="1613604" y="2271578"/>
            <a:ext cx="772695" cy="925358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" name="Line 42"/>
          <p:cNvSpPr>
            <a:spLocks noChangeShapeType="1"/>
          </p:cNvSpPr>
          <p:nvPr/>
        </p:nvSpPr>
        <p:spPr bwMode="auto">
          <a:xfrm>
            <a:off x="7157787" y="3514111"/>
            <a:ext cx="91630" cy="1286489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178318" y="212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Społeczność lokalna współpracująca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0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924475"/>
          </a:xfrm>
        </p:spPr>
        <p:txBody>
          <a:bodyPr/>
          <a:lstStyle/>
          <a:p>
            <a:r>
              <a:rPr lang="pl-PL" sz="2400" b="1" dirty="0" smtClean="0"/>
              <a:t>Lubelskie Forum</a:t>
            </a:r>
            <a:br>
              <a:rPr lang="pl-PL" sz="2400" b="1" dirty="0" smtClean="0"/>
            </a:br>
            <a:r>
              <a:rPr lang="pl-PL" sz="2400" b="1" dirty="0" smtClean="0"/>
              <a:t>Środowiskowych Domów Samopomocy</a:t>
            </a:r>
            <a:endParaRPr lang="pl-PL" sz="2400" b="1" dirty="0"/>
          </a:p>
        </p:txBody>
      </p:sp>
      <p:sp>
        <p:nvSpPr>
          <p:cNvPr id="4" name="Prostokąt 3"/>
          <p:cNvSpPr/>
          <p:nvPr/>
        </p:nvSpPr>
        <p:spPr>
          <a:xfrm>
            <a:off x="539552" y="1700808"/>
            <a:ext cx="842493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 co Forum?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Stwarzanie przestrzeni do realizacji wspólnie określonych kierunków działań.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Cel: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Podnoszenie poziomu i doskonalenie funkcjonowania sieci oparcia społecznego dla osób z zaburzeniami psychicznymi i ich rodzin na terenie woj. Lubelskiego.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1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Dlaczego my?</a:t>
            </a:r>
            <a:endParaRPr lang="pl-PL" sz="2400" dirty="0"/>
          </a:p>
        </p:txBody>
      </p:sp>
      <p:pic>
        <p:nvPicPr>
          <p:cNvPr id="3075" name="Picture 3" descr="C:\Users\Lenovo\Desktop\prezentacja forum\betonowy m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90056"/>
            <a:ext cx="3071834" cy="2300910"/>
          </a:xfrm>
          <a:prstGeom prst="rect">
            <a:avLst/>
          </a:prstGeom>
          <a:noFill/>
        </p:spPr>
      </p:pic>
      <p:pic>
        <p:nvPicPr>
          <p:cNvPr id="3076" name="Picture 4" descr="C:\Users\Lenovo\Desktop\prezentacja forum\stary m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41820" cy="2290375"/>
          </a:xfrm>
          <a:prstGeom prst="rect">
            <a:avLst/>
          </a:prstGeom>
          <a:noFill/>
        </p:spPr>
      </p:pic>
      <p:pic>
        <p:nvPicPr>
          <p:cNvPr id="3074" name="Picture 2" descr="C:\Users\Lenovo\Desktop\prezentacja forum\nowoczesny m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768003"/>
            <a:ext cx="4643438" cy="3089997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6429388" y="85723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Potencjał</a:t>
            </a:r>
          </a:p>
          <a:p>
            <a:endParaRPr lang="pl-PL" dirty="0"/>
          </a:p>
          <a:p>
            <a:r>
              <a:rPr lang="pl-PL" dirty="0" smtClean="0"/>
              <a:t>Zasoby 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28596" y="292893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Możliwości</a:t>
            </a:r>
          </a:p>
          <a:p>
            <a:endParaRPr lang="pl-PL" dirty="0"/>
          </a:p>
          <a:p>
            <a:r>
              <a:rPr lang="pl-PL" dirty="0" smtClean="0"/>
              <a:t>Potrzeby 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714480" y="535782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Oczekiwania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851920" y="286392"/>
            <a:ext cx="2321719" cy="3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Dlaczego my?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210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prezentacja forum\droga człowi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478" y="0"/>
            <a:ext cx="9284477" cy="6858000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343688" y="0"/>
            <a:ext cx="2800312" cy="107154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Obszary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86116" y="42860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Kadra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14678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Uczestnik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86116" y="142873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Rodzina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86116" y="20002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Środowisko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357554" y="250030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Samorząd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86116" y="307181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Wolontariat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8466" y="260648"/>
            <a:ext cx="87680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Wnioski</a:t>
            </a:r>
            <a:r>
              <a:rPr lang="pl-PL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współpraca z Wydziałem </a:t>
            </a:r>
            <a:r>
              <a:rPr lang="pl-PL" dirty="0"/>
              <a:t>P</a:t>
            </a:r>
            <a:r>
              <a:rPr lang="pl-PL" dirty="0" smtClean="0"/>
              <a:t>olityki Społecznej i Regionalnym </a:t>
            </a:r>
            <a:r>
              <a:rPr lang="pl-PL" dirty="0"/>
              <a:t>O</a:t>
            </a:r>
            <a:r>
              <a:rPr lang="pl-PL" dirty="0" smtClean="0"/>
              <a:t>środkiem </a:t>
            </a:r>
            <a:r>
              <a:rPr lang="pl-PL" dirty="0"/>
              <a:t>P</a:t>
            </a:r>
            <a:r>
              <a:rPr lang="pl-PL" dirty="0" smtClean="0"/>
              <a:t>olityki Społecznej, samorządami lokalnymi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chcemy być partnerem dla samorządów w kreowaniu polityki społecznej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 wykonywaną pracę otrzymujemy niskie wynagrodzenie (od 5 lat brak regulacji płac)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ze względu na niskie wynagrodzenie tracimy wykształconą kadrę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śds</a:t>
            </a:r>
            <a:r>
              <a:rPr lang="pl-PL" dirty="0" smtClean="0"/>
              <a:t> –y </a:t>
            </a:r>
            <a:r>
              <a:rPr lang="pl-PL" dirty="0" err="1" smtClean="0"/>
              <a:t>potrzegane</a:t>
            </a:r>
            <a:r>
              <a:rPr lang="pl-PL" dirty="0" smtClean="0"/>
              <a:t> są podobnie jak beneficjenci domów, są wykluczani</a:t>
            </a:r>
            <a:br>
              <a:rPr lang="pl-PL" dirty="0" smtClean="0"/>
            </a:br>
            <a:r>
              <a:rPr lang="pl-PL" dirty="0" smtClean="0"/>
              <a:t>i izolowani (planowanie dokumentów strategicznych)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proces odbudowywania zdolności do niezależnego życia osób chorych psychicznie jest procesem długofalowym, pracochłonnym, wymagającym dużego wysiłku psychicznego i intelektualnego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istnieje pilna potrzeba wzmocnienia kadry poprzez </a:t>
            </a:r>
            <a:r>
              <a:rPr lang="pl-PL" dirty="0" err="1" smtClean="0"/>
              <a:t>superwizje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ubogi system wsparcia i oparcia społecznego na terenie wielu gmin</a:t>
            </a:r>
            <a:br>
              <a:rPr lang="pl-PL" dirty="0" smtClean="0"/>
            </a:br>
            <a:r>
              <a:rPr lang="pl-PL" dirty="0" smtClean="0"/>
              <a:t>i brak systemu wydłuża proces zdrowienia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istnieje permanentna potrzeba edukacji w zakresie zaburzeń psychicznych pracowników wszystkich szczebli administracji i jednostek im podległych wchodzących w system oparcia</a:t>
            </a:r>
          </a:p>
        </p:txBody>
      </p:sp>
    </p:spTree>
    <p:extLst>
      <p:ext uri="{BB962C8B-B14F-4D97-AF65-F5344CB8AC3E}">
        <p14:creationId xmlns:p14="http://schemas.microsoft.com/office/powerpoint/2010/main" val="42708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8172400" cy="1673155"/>
          </a:xfrm>
        </p:spPr>
        <p:txBody>
          <a:bodyPr/>
          <a:lstStyle/>
          <a:p>
            <a:r>
              <a:rPr lang="pl-PL" altLang="pl-PL" dirty="0" smtClean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>Lubelskie Forum </a:t>
            </a:r>
            <a:br>
              <a:rPr lang="pl-PL" altLang="pl-PL" dirty="0" smtClean="0">
                <a:solidFill>
                  <a:srgbClr val="666666"/>
                </a:solidFill>
                <a:latin typeface="Arial" charset="0"/>
                <a:ea typeface="Calibri" pitchFamily="34" charset="0"/>
              </a:rPr>
            </a:br>
            <a:r>
              <a:rPr lang="pl-PL" altLang="pl-PL" dirty="0" smtClean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>Środowiskowych Domów Samopomocy</a:t>
            </a:r>
            <a:br>
              <a:rPr lang="pl-PL" altLang="pl-PL" dirty="0" smtClean="0">
                <a:solidFill>
                  <a:srgbClr val="666666"/>
                </a:solidFill>
                <a:latin typeface="Arial" charset="0"/>
                <a:ea typeface="Calibri" pitchFamily="34" charset="0"/>
              </a:rPr>
            </a:br>
            <a: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/>
            </a:r>
            <a:b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</a:br>
            <a: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>ul. Akacjowa 11</a:t>
            </a:r>
            <a:b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</a:br>
            <a: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>21-010 </a:t>
            </a:r>
            <a:r>
              <a:rPr lang="pl-PL" altLang="pl-PL" dirty="0" smtClean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>Łęczna</a:t>
            </a:r>
            <a:br>
              <a:rPr lang="pl-PL" altLang="pl-PL" dirty="0" smtClean="0">
                <a:solidFill>
                  <a:srgbClr val="666666"/>
                </a:solidFill>
                <a:latin typeface="Arial" charset="0"/>
                <a:ea typeface="Calibri" pitchFamily="34" charset="0"/>
              </a:rPr>
            </a:br>
            <a: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/>
            </a:r>
            <a:b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</a:br>
            <a: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>tel. </a:t>
            </a:r>
            <a:r>
              <a:rPr lang="pl-PL" altLang="pl-PL" dirty="0" smtClean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>81-462-72-74</a:t>
            </a:r>
            <a:br>
              <a:rPr lang="pl-PL" altLang="pl-PL" dirty="0" smtClean="0">
                <a:solidFill>
                  <a:srgbClr val="666666"/>
                </a:solidFill>
                <a:latin typeface="Arial" charset="0"/>
                <a:ea typeface="Calibri" pitchFamily="34" charset="0"/>
              </a:rPr>
            </a:br>
            <a: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/>
            </a:r>
            <a:b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</a:br>
            <a: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>e-mail: </a:t>
            </a:r>
            <a:r>
              <a:rPr lang="pl-PL" altLang="pl-PL" dirty="0">
                <a:latin typeface="Arial" charset="0"/>
                <a:ea typeface="Calibri" pitchFamily="34" charset="0"/>
                <a:hlinkClick r:id="rId2"/>
              </a:rPr>
              <a:t>sdsinfo@go2.pl</a:t>
            </a:r>
            <a:r>
              <a:rPr lang="pl-PL" altLang="pl-PL" dirty="0">
                <a:latin typeface="Arial" charset="0"/>
                <a:ea typeface="Calibri" pitchFamily="34" charset="0"/>
              </a:rPr>
              <a:t/>
            </a:r>
            <a:br>
              <a:rPr lang="pl-PL" altLang="pl-PL" dirty="0">
                <a:latin typeface="Arial" charset="0"/>
                <a:ea typeface="Calibri" pitchFamily="34" charset="0"/>
              </a:rPr>
            </a:br>
            <a:r>
              <a:rPr lang="pl-PL" altLang="pl-PL" dirty="0">
                <a:latin typeface="Arial" charset="0"/>
                <a:ea typeface="Calibri" pitchFamily="34" charset="0"/>
                <a:hlinkClick r:id="rId3"/>
              </a:rPr>
              <a:t>www.sds-leczna.pl</a:t>
            </a:r>
            <a:r>
              <a:rPr lang="pl-PL" altLang="pl-PL" dirty="0">
                <a:solidFill>
                  <a:srgbClr val="666666"/>
                </a:solidFill>
                <a:latin typeface="Arial" charset="0"/>
                <a:ea typeface="Calibri" pitchFamily="34" charset="0"/>
              </a:rPr>
              <a:t> </a:t>
            </a:r>
            <a:r>
              <a:rPr lang="pl-PL" altLang="pl-PL" dirty="0">
                <a:latin typeface="Arial" charset="0"/>
                <a:ea typeface="Calibri" pitchFamily="34" charset="0"/>
              </a:rPr>
              <a:t/>
            </a:r>
            <a:br>
              <a:rPr lang="pl-PL" altLang="pl-PL" dirty="0">
                <a:latin typeface="Arial" charset="0"/>
                <a:ea typeface="Calibri" pitchFamily="34" charset="0"/>
              </a:rPr>
            </a:br>
            <a:endParaRPr lang="pl-PL" dirty="0"/>
          </a:p>
        </p:txBody>
      </p:sp>
      <p:pic>
        <p:nvPicPr>
          <p:cNvPr id="4" name="Picture 5" descr="C:\Users\Lenovo\Desktop\prezentacja forum\kontakt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08104" y="3789040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0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836712"/>
            <a:ext cx="712879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l-PL" altLang="pl-PL" dirty="0" smtClean="0">
                <a:solidFill>
                  <a:schemeClr val="tx1"/>
                </a:solidFill>
              </a:rPr>
              <a:t>Kompleksowa opieka nad osobami z zaburzeniami psychicznymi jest możliwa tylko dzięki wzajemnej współpracy i zaangażowaniu wielu środowisk.</a:t>
            </a:r>
            <a:endParaRPr lang="pl-PL" altLang="pl-PL" dirty="0">
              <a:solidFill>
                <a:schemeClr val="tx1"/>
              </a:solidFill>
            </a:endParaRPr>
          </a:p>
        </p:txBody>
      </p:sp>
      <p:pic>
        <p:nvPicPr>
          <p:cNvPr id="5" name="Picture 4" descr="razem_lepiej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09341"/>
            <a:ext cx="5027581" cy="38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64626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Dziękuję za uwagę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zerwony+ludz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049587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prawo 5"/>
          <p:cNvSpPr/>
          <p:nvPr/>
        </p:nvSpPr>
        <p:spPr>
          <a:xfrm>
            <a:off x="5508104" y="3627221"/>
            <a:ext cx="1080120" cy="496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588224" y="367704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 27 lat</a:t>
            </a:r>
            <a:endParaRPr lang="pl-PL" dirty="0"/>
          </a:p>
        </p:txBody>
      </p:sp>
      <p:sp>
        <p:nvSpPr>
          <p:cNvPr id="8" name="Strzałka w lewo 7"/>
          <p:cNvSpPr/>
          <p:nvPr/>
        </p:nvSpPr>
        <p:spPr>
          <a:xfrm>
            <a:off x="1964280" y="3861713"/>
            <a:ext cx="879528" cy="4313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72092" y="3851516"/>
            <a:ext cx="192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 średnie wykształcenie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72092" y="6027003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 pracę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987824" y="575000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chwili postawienia diagnozy zdarza się, że traci pracę</a:t>
            </a:r>
            <a:endParaRPr lang="pl-PL" dirty="0"/>
          </a:p>
        </p:txBody>
      </p:sp>
      <p:sp>
        <p:nvSpPr>
          <p:cNvPr id="14" name="Strzałka w górę 13"/>
          <p:cNvSpPr/>
          <p:nvPr/>
        </p:nvSpPr>
        <p:spPr>
          <a:xfrm>
            <a:off x="4225131" y="1988840"/>
            <a:ext cx="562893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2987823" y="126876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ciągu roku 7 razy korzysta z wizyty</a:t>
            </a:r>
            <a:br>
              <a:rPr lang="pl-PL" dirty="0" smtClean="0"/>
            </a:br>
            <a:r>
              <a:rPr lang="pl-PL" dirty="0" smtClean="0"/>
              <a:t>u psychiatry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912260" y="5819827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</a:t>
            </a:r>
            <a:r>
              <a:rPr lang="pl-PL" dirty="0" smtClean="0"/>
              <a:t>est na rencie.</a:t>
            </a:r>
            <a:endParaRPr lang="pl-PL" dirty="0"/>
          </a:p>
        </p:txBody>
      </p:sp>
      <p:sp>
        <p:nvSpPr>
          <p:cNvPr id="18" name="Objaśnienie ze strzałką w lewo i w prawo 17"/>
          <p:cNvSpPr/>
          <p:nvPr/>
        </p:nvSpPr>
        <p:spPr>
          <a:xfrm>
            <a:off x="1911870" y="5952137"/>
            <a:ext cx="926575" cy="519063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bjaśnienie ze strzałką w lewo i w prawo 18"/>
          <p:cNvSpPr/>
          <p:nvPr/>
        </p:nvSpPr>
        <p:spPr>
          <a:xfrm>
            <a:off x="5836904" y="5895913"/>
            <a:ext cx="926575" cy="519063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1118186" y="589299"/>
            <a:ext cx="597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Przeciętny pacjent ze schizofrenią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787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269" y="188640"/>
            <a:ext cx="3922598" cy="2076451"/>
          </a:xfrm>
        </p:spPr>
        <p:txBody>
          <a:bodyPr/>
          <a:lstStyle/>
          <a:p>
            <a:r>
              <a:rPr lang="pl-PL" sz="2400" b="1" dirty="0" smtClean="0"/>
              <a:t>Sieć oparcia</a:t>
            </a:r>
            <a:br>
              <a:rPr lang="pl-PL" sz="2400" b="1" dirty="0" smtClean="0"/>
            </a:br>
            <a:r>
              <a:rPr lang="pl-PL" sz="2400" b="1" dirty="0" smtClean="0"/>
              <a:t>w systemie zdrowia</a:t>
            </a:r>
            <a:br>
              <a:rPr lang="pl-PL" sz="2400" b="1" dirty="0" smtClean="0"/>
            </a:br>
            <a:r>
              <a:rPr lang="pl-PL" sz="2400" b="1" dirty="0" smtClean="0"/>
              <a:t>i pomocy społecznej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618802"/>
            <a:ext cx="3562557" cy="4051437"/>
          </a:xfrm>
        </p:spPr>
        <p:txBody>
          <a:bodyPr/>
          <a:lstStyle/>
          <a:p>
            <a:pPr>
              <a:defRPr/>
            </a:pPr>
            <a:r>
              <a:rPr lang="pl-PL" altLang="pl-PL" dirty="0"/>
              <a:t>Psychiatryczny oddział stacjonarny</a:t>
            </a:r>
          </a:p>
          <a:p>
            <a:pPr>
              <a:defRPr/>
            </a:pPr>
            <a:r>
              <a:rPr lang="pl-PL" altLang="pl-PL" dirty="0"/>
              <a:t>Psychiatryczny oddział dzienny</a:t>
            </a:r>
          </a:p>
          <a:p>
            <a:pPr>
              <a:defRPr/>
            </a:pPr>
            <a:r>
              <a:rPr lang="pl-PL" altLang="pl-PL" dirty="0"/>
              <a:t>PZP</a:t>
            </a:r>
          </a:p>
          <a:p>
            <a:pPr>
              <a:defRPr/>
            </a:pPr>
            <a:r>
              <a:rPr lang="pl-PL" altLang="pl-PL" dirty="0"/>
              <a:t>Zespół Leczenia Środowiskowego</a:t>
            </a:r>
          </a:p>
          <a:p>
            <a:pPr>
              <a:defRPr/>
            </a:pPr>
            <a:r>
              <a:rPr lang="pl-PL" altLang="pl-PL" dirty="0"/>
              <a:t>Hostele terapeutyczne</a:t>
            </a:r>
          </a:p>
          <a:p>
            <a:pPr>
              <a:defRPr/>
            </a:pPr>
            <a:r>
              <a:rPr lang="pl-PL" altLang="pl-PL" dirty="0"/>
              <a:t>ZOL</a:t>
            </a:r>
          </a:p>
          <a:p>
            <a:pPr>
              <a:defRPr/>
            </a:pPr>
            <a:r>
              <a:rPr lang="pl-PL" altLang="pl-PL" dirty="0"/>
              <a:t>POZ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076056" y="1464517"/>
            <a:ext cx="37799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altLang="pl-PL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dirty="0" smtClean="0"/>
              <a:t>ŚDS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dirty="0" smtClean="0"/>
              <a:t>Klub Samopomocy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dirty="0" smtClean="0"/>
              <a:t>Warsztat Terapii Zajęciowej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dirty="0" smtClean="0"/>
              <a:t>Zakład Aktywności Zawodowej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dirty="0" smtClean="0"/>
              <a:t>Zakład Pracy Chronionej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dirty="0" smtClean="0"/>
              <a:t>Spółdzielnie socjalne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dirty="0" smtClean="0"/>
              <a:t>Centra </a:t>
            </a:r>
            <a:r>
              <a:rPr lang="pl-PL" altLang="pl-PL" dirty="0"/>
              <a:t>i Kluby Integracji Społecznej (</a:t>
            </a:r>
            <a:r>
              <a:rPr lang="pl-PL" altLang="pl-PL" dirty="0" smtClean="0"/>
              <a:t>CIS </a:t>
            </a:r>
            <a:r>
              <a:rPr lang="pl-PL" altLang="pl-PL" dirty="0"/>
              <a:t>i </a:t>
            </a:r>
            <a:r>
              <a:rPr lang="pl-PL" altLang="pl-PL" dirty="0" smtClean="0"/>
              <a:t>KIS)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dirty="0" smtClean="0"/>
              <a:t>Mieszkania chronione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dirty="0" smtClean="0"/>
              <a:t>Ośrodki </a:t>
            </a:r>
            <a:r>
              <a:rPr lang="pl-PL" altLang="pl-PL" dirty="0"/>
              <a:t>Interwencji Kryzysowej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67" y="16799"/>
            <a:ext cx="47180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pl-PL" sz="2400" dirty="0" smtClean="0"/>
              <a:t>System wsparcia społecznego</a:t>
            </a:r>
            <a:endParaRPr lang="pl-PL" sz="2400" dirty="0"/>
          </a:p>
        </p:txBody>
      </p:sp>
      <p:pic>
        <p:nvPicPr>
          <p:cNvPr id="4" name="Picture 4" descr="depresja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2996952"/>
            <a:ext cx="2458046" cy="186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78817" y="1556792"/>
            <a:ext cx="3311525" cy="14414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pl-PL" altLang="pl-PL" dirty="0"/>
              <a:t>System rodzinny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796136" y="1556792"/>
            <a:ext cx="3275013" cy="1441450"/>
          </a:xfrm>
          <a:prstGeom prst="ellipse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pl-PL" altLang="pl-PL" dirty="0"/>
              <a:t>System</a:t>
            </a:r>
          </a:p>
          <a:p>
            <a:pPr eaLnBrk="1" hangingPunct="1"/>
            <a:r>
              <a:rPr lang="pl-PL" altLang="pl-PL" dirty="0"/>
              <a:t>samopomocy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967287" y="5013176"/>
            <a:ext cx="4176713" cy="165735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pl-PL" altLang="pl-PL" dirty="0"/>
              <a:t>System pomocy</a:t>
            </a:r>
          </a:p>
          <a:p>
            <a:pPr eaLnBrk="1" hangingPunct="1"/>
            <a:r>
              <a:rPr lang="pl-PL" altLang="pl-PL" dirty="0"/>
              <a:t>społecznej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-108520" y="5013176"/>
            <a:ext cx="3598862" cy="17287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pl-PL" altLang="pl-PL"/>
              <a:t>System opieki </a:t>
            </a:r>
          </a:p>
          <a:p>
            <a:pPr eaLnBrk="1" hangingPunct="1"/>
            <a:r>
              <a:rPr lang="pl-PL" altLang="pl-PL"/>
              <a:t>zdrowotnej</a:t>
            </a:r>
          </a:p>
        </p:txBody>
      </p:sp>
      <p:sp>
        <p:nvSpPr>
          <p:cNvPr id="10" name="Strzałka zakrzywiona w prawo 9"/>
          <p:cNvSpPr/>
          <p:nvPr/>
        </p:nvSpPr>
        <p:spPr>
          <a:xfrm>
            <a:off x="755576" y="2780928"/>
            <a:ext cx="792088" cy="2520280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Strzałka zakrzywiona w górę 10"/>
          <p:cNvSpPr/>
          <p:nvPr/>
        </p:nvSpPr>
        <p:spPr>
          <a:xfrm>
            <a:off x="2987824" y="5877569"/>
            <a:ext cx="2592288" cy="792957"/>
          </a:xfrm>
          <a:prstGeom prst="curved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Strzałka zakrzywiona w górę 14"/>
          <p:cNvSpPr/>
          <p:nvPr/>
        </p:nvSpPr>
        <p:spPr>
          <a:xfrm rot="16433394">
            <a:off x="6636059" y="3619456"/>
            <a:ext cx="2369363" cy="699137"/>
          </a:xfrm>
          <a:prstGeom prst="curvedUpArrow">
            <a:avLst>
              <a:gd name="adj1" fmla="val 25000"/>
              <a:gd name="adj2" fmla="val 50000"/>
              <a:gd name="adj3" fmla="val 3695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Strzałka zakrzywiona w górę 15"/>
          <p:cNvSpPr/>
          <p:nvPr/>
        </p:nvSpPr>
        <p:spPr>
          <a:xfrm rot="11121127">
            <a:off x="3385645" y="1571211"/>
            <a:ext cx="2773057" cy="939729"/>
          </a:xfrm>
          <a:prstGeom prst="curved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Trochę statystyki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Wg </a:t>
            </a:r>
            <a:r>
              <a:rPr lang="pl-PL" altLang="pl-PL" dirty="0" smtClean="0">
                <a:solidFill>
                  <a:srgbClr val="000000"/>
                </a:solidFill>
                <a:latin typeface="Arial Black" pitchFamily="32" charset="0"/>
              </a:rPr>
              <a:t>danych z czerwca 2014r. </a:t>
            </a: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w województwie lubelskim funkcjonuje 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50</a:t>
            </a:r>
            <a:r>
              <a:rPr lang="pl-PL" altLang="pl-PL" dirty="0">
                <a:solidFill>
                  <a:schemeClr val="accent5">
                    <a:lumMod val="75000"/>
                  </a:schemeClr>
                </a:solidFill>
                <a:latin typeface="Arial Black" pitchFamily="32" charset="0"/>
              </a:rPr>
              <a:t> </a:t>
            </a: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ośrodków wsparcia dla osób z zaburzeniami psychicznymi</a:t>
            </a: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  <a:cs typeface="Arial CE" pitchFamily="32" charset="0"/>
              </a:rPr>
              <a:t>. </a:t>
            </a:r>
            <a:endParaRPr lang="pl-PL" altLang="pl-PL" dirty="0" smtClean="0">
              <a:solidFill>
                <a:srgbClr val="000000"/>
              </a:solidFill>
              <a:latin typeface="Arial Black" pitchFamily="32" charset="0"/>
              <a:cs typeface="Arial CE" pitchFamily="32" charset="0"/>
            </a:endParaRPr>
          </a:p>
          <a:p>
            <a:pPr marL="0" indent="0">
              <a:buNone/>
            </a:pPr>
            <a:r>
              <a:rPr lang="pl-PL" altLang="pl-PL" dirty="0" smtClean="0">
                <a:solidFill>
                  <a:srgbClr val="000000"/>
                </a:solidFill>
                <a:latin typeface="Arial Black" pitchFamily="32" charset="0"/>
              </a:rPr>
              <a:t>Wg </a:t>
            </a: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stanu na 30.04.2014 r. środowiskowe domy samopomocy dysponowały </a:t>
            </a:r>
            <a:r>
              <a:rPr lang="pl-PL" altLang="pl-PL" b="1" dirty="0">
                <a:solidFill>
                  <a:srgbClr val="00664D"/>
                </a:solidFill>
                <a:latin typeface="Arial Black" pitchFamily="32" charset="0"/>
              </a:rPr>
              <a:t> </a:t>
            </a:r>
            <a:r>
              <a:rPr lang="pl-PL" altLang="pl-PL" b="1" dirty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1839</a:t>
            </a:r>
            <a:r>
              <a:rPr lang="pl-PL" altLang="pl-PL" b="1" dirty="0">
                <a:solidFill>
                  <a:srgbClr val="00664D"/>
                </a:solidFill>
                <a:latin typeface="Arial Black" pitchFamily="32" charset="0"/>
              </a:rPr>
              <a:t> </a:t>
            </a: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miejscami. </a:t>
            </a:r>
            <a:endParaRPr lang="pl-PL" altLang="pl-PL" dirty="0" smtClean="0">
              <a:solidFill>
                <a:srgbClr val="000000"/>
              </a:solidFill>
              <a:latin typeface="Arial Black" pitchFamily="32" charset="0"/>
            </a:endParaRPr>
          </a:p>
          <a:p>
            <a:pPr marL="0" indent="0">
              <a:buNone/>
            </a:pPr>
            <a:r>
              <a:rPr lang="pl-PL" altLang="pl-PL" dirty="0" smtClean="0">
                <a:solidFill>
                  <a:srgbClr val="000000"/>
                </a:solidFill>
                <a:latin typeface="Arial Black" pitchFamily="32" charset="0"/>
              </a:rPr>
              <a:t>Ogólna </a:t>
            </a: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liczba uczestników, tj. osób posiadających decyzje kierujące wg stanu na dzień 30.04.2014 r. wynosiła 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1903</a:t>
            </a:r>
            <a:r>
              <a:rPr lang="pl-PL" altLang="pl-PL" dirty="0">
                <a:solidFill>
                  <a:schemeClr val="accent5">
                    <a:lumMod val="75000"/>
                  </a:schemeClr>
                </a:solidFill>
                <a:latin typeface="Arial Black" pitchFamily="32" charset="0"/>
              </a:rPr>
              <a:t> </a:t>
            </a:r>
            <a:r>
              <a:rPr lang="pl-PL" altLang="pl-PL" dirty="0" smtClean="0">
                <a:solidFill>
                  <a:srgbClr val="000000"/>
                </a:solidFill>
                <a:latin typeface="Arial Black" pitchFamily="32" charset="0"/>
              </a:rPr>
              <a:t>i </a:t>
            </a: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wzrosła o  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103</a:t>
            </a:r>
            <a:r>
              <a:rPr lang="pl-PL" altLang="pl-PL" dirty="0">
                <a:solidFill>
                  <a:schemeClr val="accent5">
                    <a:lumMod val="75000"/>
                  </a:schemeClr>
                </a:solidFill>
                <a:latin typeface="Arial Black" pitchFamily="32" charset="0"/>
              </a:rPr>
              <a:t> </a:t>
            </a: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w stosunku do marca ubiegłego roku. </a:t>
            </a:r>
            <a:r>
              <a:rPr lang="pl-PL" altLang="pl-PL" dirty="0" smtClean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Należy 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zauważyć, że wciąż jest to większa liczba niż liczba miejsc statutowych i </a:t>
            </a:r>
            <a:r>
              <a:rPr lang="pl-PL" altLang="pl-PL" dirty="0" smtClean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dotyczy 68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% </a:t>
            </a:r>
            <a:r>
              <a:rPr lang="pl-PL" altLang="pl-PL" dirty="0" err="1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śds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-ów</a:t>
            </a:r>
            <a:r>
              <a:rPr lang="pl-PL" altLang="pl-PL" dirty="0" smtClean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.</a:t>
            </a:r>
          </a:p>
          <a:p>
            <a:pPr marL="0" indent="0">
              <a:buNone/>
            </a:pPr>
            <a:endParaRPr lang="pl-PL" altLang="pl-PL" sz="1000" i="1" dirty="0" smtClean="0">
              <a:solidFill>
                <a:schemeClr val="accent6">
                  <a:lumMod val="50000"/>
                </a:schemeClr>
              </a:solidFill>
              <a:latin typeface="Arial Black" pitchFamily="32" charset="0"/>
            </a:endParaRPr>
          </a:p>
          <a:p>
            <a:pPr marL="0" indent="0">
              <a:buNone/>
            </a:pPr>
            <a:r>
              <a:rPr lang="pl-PL" altLang="pl-PL" sz="1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Dane Wydział Polityki Społecznej Lubelskiego Urzędu Wojewódzkiego w Lublinie</a:t>
            </a:r>
            <a:endParaRPr lang="pl-PL" altLang="pl-PL" sz="1000" i="1" dirty="0">
              <a:solidFill>
                <a:schemeClr val="accent6">
                  <a:lumMod val="50000"/>
                </a:schemeClr>
              </a:solidFill>
              <a:latin typeface="Arial Black" pitchFamily="32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3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9231" y="27856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altLang="pl-PL" b="1" dirty="0" smtClean="0">
                <a:solidFill>
                  <a:srgbClr val="000000"/>
                </a:solidFill>
                <a:latin typeface="Arial Black" pitchFamily="32" charset="0"/>
              </a:rPr>
              <a:t>Ze względu na kategorie uczestników środowiskowe domy samopomocy podzielono na 3 typy: </a:t>
            </a:r>
          </a:p>
          <a:p>
            <a:pPr>
              <a:lnSpc>
                <a:spcPct val="200000"/>
              </a:lnSpc>
            </a:pPr>
            <a:r>
              <a:rPr lang="pl-PL" altLang="pl-PL" b="1" dirty="0" smtClean="0">
                <a:solidFill>
                  <a:srgbClr val="000000"/>
                </a:solidFill>
                <a:latin typeface="Arial Black" pitchFamily="32" charset="0"/>
              </a:rPr>
              <a:t>A – przeznaczone dla osób przewlekle psychicznie chorych, </a:t>
            </a:r>
          </a:p>
          <a:p>
            <a:pPr>
              <a:lnSpc>
                <a:spcPct val="200000"/>
              </a:lnSpc>
            </a:pPr>
            <a:r>
              <a:rPr lang="pl-PL" altLang="pl-PL" b="1" dirty="0" smtClean="0">
                <a:solidFill>
                  <a:srgbClr val="000000"/>
                </a:solidFill>
                <a:latin typeface="Arial Black" pitchFamily="32" charset="0"/>
              </a:rPr>
              <a:t>B – dla osób niepełnosprawnych intelektualnie, </a:t>
            </a:r>
          </a:p>
          <a:p>
            <a:pPr>
              <a:lnSpc>
                <a:spcPct val="200000"/>
              </a:lnSpc>
            </a:pPr>
            <a:r>
              <a:rPr lang="pl-PL" altLang="pl-PL" b="1" dirty="0" smtClean="0">
                <a:solidFill>
                  <a:srgbClr val="000000"/>
                </a:solidFill>
                <a:latin typeface="Arial Black" pitchFamily="32" charset="0"/>
              </a:rPr>
              <a:t>C – dla osób wykazujących inne przewlekłe zaburzenia czynności psychicznych (np. autyzm, choroba Alzheimera)</a:t>
            </a:r>
          </a:p>
          <a:p>
            <a:pPr algn="just">
              <a:lnSpc>
                <a:spcPct val="200000"/>
              </a:lnSpc>
            </a:pPr>
            <a:r>
              <a:rPr lang="pl-PL" altLang="pl-PL" b="1" dirty="0" smtClean="0">
                <a:solidFill>
                  <a:srgbClr val="000000"/>
                </a:solidFill>
                <a:latin typeface="Arial Black" pitchFamily="32" charset="0"/>
              </a:rPr>
              <a:t>Największą grupę stanowią placówki przeznaczone dla psychicznie chorych oraz niepełnosprawnych intelektualnie. Jest to zjawisko charakterystyczne dla całej Polski. Przy czym watro wspomnieć, że w ostatnich latach samorządy lokalne coraz częściej zauważają potrzebę tworzenia ośrodków typu C, a zwłaszcza dla osób</a:t>
            </a:r>
            <a:br>
              <a:rPr lang="pl-PL" altLang="pl-PL" b="1" dirty="0" smtClean="0">
                <a:solidFill>
                  <a:srgbClr val="000000"/>
                </a:solidFill>
                <a:latin typeface="Arial Black" pitchFamily="32" charset="0"/>
              </a:rPr>
            </a:br>
            <a:r>
              <a:rPr lang="pl-PL" altLang="pl-PL" b="1" dirty="0" smtClean="0">
                <a:solidFill>
                  <a:srgbClr val="000000"/>
                </a:solidFill>
                <a:latin typeface="Arial Black" pitchFamily="32" charset="0"/>
              </a:rPr>
              <a:t>z chorobą Alzheimera.</a:t>
            </a:r>
            <a:endParaRPr lang="pl-PL" altLang="pl-PL" b="1" dirty="0">
              <a:solidFill>
                <a:srgbClr val="000000"/>
              </a:solidFill>
              <a:latin typeface="Arial Black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24936" cy="924475"/>
          </a:xfrm>
        </p:spPr>
        <p:txBody>
          <a:bodyPr/>
          <a:lstStyle/>
          <a:p>
            <a:pPr algn="ctr"/>
            <a:r>
              <a:rPr lang="pl-PL" sz="2400" b="1" dirty="0" smtClean="0"/>
              <a:t>Typy ośrodków wsparcia w woj. lubelskim</a:t>
            </a:r>
            <a:endParaRPr lang="pl-PL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5016" cy="16428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5" descr="blog_zz_5112575_7942155_tr_raz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1623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Kadra ŚDS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Psycholog</a:t>
            </a:r>
          </a:p>
          <a:p>
            <a:r>
              <a:rPr lang="pl-PL" dirty="0" smtClean="0"/>
              <a:t>Pedagog</a:t>
            </a:r>
          </a:p>
          <a:p>
            <a:r>
              <a:rPr lang="pl-PL" dirty="0" smtClean="0"/>
              <a:t>Pracownik socjalny</a:t>
            </a:r>
          </a:p>
          <a:p>
            <a:r>
              <a:rPr lang="pl-PL" dirty="0" smtClean="0"/>
              <a:t>Instruktor terapii zajęciowej</a:t>
            </a:r>
          </a:p>
          <a:p>
            <a:r>
              <a:rPr lang="pl-PL" dirty="0" smtClean="0"/>
              <a:t>Asystent osoby niepełnosprawnej</a:t>
            </a:r>
          </a:p>
          <a:p>
            <a:r>
              <a:rPr lang="pl-PL" dirty="0" smtClean="0"/>
              <a:t>Inne specjalistyczne, które odpowiadają zakresowi usług świadczonych w Domu</a:t>
            </a:r>
          </a:p>
          <a:p>
            <a:pPr marL="0" indent="0">
              <a:buNone/>
            </a:pP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W środowiskowych domach samopomocy wg stanu na 30 kwietnia 2014 r. zatrudnionych było ogółem  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624</a:t>
            </a:r>
            <a:r>
              <a:rPr lang="pl-PL" altLang="pl-PL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pl-PL" altLang="pl-PL" dirty="0" smtClean="0">
                <a:solidFill>
                  <a:srgbClr val="000000"/>
                </a:solidFill>
                <a:latin typeface="Arial Black" pitchFamily="32" charset="0"/>
              </a:rPr>
              <a:t>pracowników.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1244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6258" y="0"/>
            <a:ext cx="6932984" cy="924475"/>
          </a:xfrm>
        </p:spPr>
        <p:txBody>
          <a:bodyPr/>
          <a:lstStyle/>
          <a:p>
            <a:r>
              <a:rPr lang="pl-PL" sz="1400" b="1" dirty="0" smtClean="0"/>
              <a:t>Usługi realizowane przez </a:t>
            </a:r>
            <a:r>
              <a:rPr lang="pl-PL" sz="1400" b="1" dirty="0"/>
              <a:t>Z</a:t>
            </a:r>
            <a:r>
              <a:rPr lang="pl-PL" sz="1400" b="1" dirty="0" smtClean="0"/>
              <a:t>espół Wspierająco-Aktywizujący w ŚDS</a:t>
            </a:r>
            <a:endParaRPr lang="pl-PL" sz="1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609329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dirty="0" smtClean="0"/>
              <a:t>UCZESTNIK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Treningi: umiejętności społecznych, funkcjonowania w życiu codziennym, umiejętności interpersonalnych i rozwiązywania problemów, spędzania czasu wolnego, farmakologiczny, pamięci, budżetowy, umiejętności praktycznych, dbania o wygląd i higienę osobistą, przygotowania do pracy, kulinarny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Poradnictwo psychologiczne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Terapia zajęciowa 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Biblioterapia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Uaktywnianie ruchowe 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Zajęcia indywidualne i grupowe w zależności od rozeznanych potrzeb np. radzenie sobie ze stresem, z problemami, komunikacja interpersonalna, umiejętności wychowawczych, relaksacja, choreoterapia, </a:t>
            </a:r>
            <a:r>
              <a:rPr lang="pl-PL" sz="1400" dirty="0" err="1" smtClean="0"/>
              <a:t>arteterapia</a:t>
            </a:r>
            <a:endParaRPr lang="pl-PL" sz="1400" dirty="0" smtClean="0"/>
          </a:p>
          <a:p>
            <a:pPr>
              <a:lnSpc>
                <a:spcPct val="150000"/>
              </a:lnSpc>
            </a:pPr>
            <a:r>
              <a:rPr lang="pl-PL" sz="1400" dirty="0" smtClean="0"/>
              <a:t>Animowanie grup samopomocy, grup wsparcia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Klub Samopomocy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Psychoedukacja 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Reedukacja </a:t>
            </a:r>
          </a:p>
          <a:p>
            <a:pPr>
              <a:lnSpc>
                <a:spcPct val="150000"/>
              </a:lnSpc>
            </a:pPr>
            <a:r>
              <a:rPr lang="pl-PL" sz="1400" dirty="0" smtClean="0"/>
              <a:t>Pomoc w dostępie do niezbędnych świadczeń zdrowotnych</a:t>
            </a:r>
          </a:p>
        </p:txBody>
      </p:sp>
    </p:spTree>
    <p:extLst>
      <p:ext uri="{BB962C8B-B14F-4D97-AF65-F5344CB8AC3E}">
        <p14:creationId xmlns:p14="http://schemas.microsoft.com/office/powerpoint/2010/main" val="24123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TC102455596[[fn=Wiosna]]</Template>
  <TotalTime>173</TotalTime>
  <Words>699</Words>
  <Application>Microsoft Office PowerPoint</Application>
  <PresentationFormat>Pokaz na ekranie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Spring</vt:lpstr>
      <vt:lpstr>Rola Środowiskowego Domu Samopomocy w kreowaniu lokalnej polityki społecznej.</vt:lpstr>
      <vt:lpstr>Prezentacja programu PowerPoint</vt:lpstr>
      <vt:lpstr>Sieć oparcia w systemie zdrowia i pomocy społecznej</vt:lpstr>
      <vt:lpstr>System wsparcia społecznego</vt:lpstr>
      <vt:lpstr>Trochę statystyki</vt:lpstr>
      <vt:lpstr>Prezentacja programu PowerPoint</vt:lpstr>
      <vt:lpstr>Typy ośrodków wsparcia w woj. lubelskim</vt:lpstr>
      <vt:lpstr>Kadra ŚDS</vt:lpstr>
      <vt:lpstr>Usługi realizowane przez Zespół Wspierająco-Aktywizujący w ŚDS</vt:lpstr>
      <vt:lpstr>Prezentacja programu PowerPoint</vt:lpstr>
      <vt:lpstr>Prezentacja programu PowerPoint</vt:lpstr>
      <vt:lpstr>Prezentacja programu PowerPoint</vt:lpstr>
      <vt:lpstr>Lubelskie Forum Środowiskowych Domów Samopomocy</vt:lpstr>
      <vt:lpstr>Dlaczego my?</vt:lpstr>
      <vt:lpstr>Obszary</vt:lpstr>
      <vt:lpstr>Prezentacja programu PowerPoint</vt:lpstr>
      <vt:lpstr>Lubelskie Forum  Środowiskowych Domów Samopomocy  ul. Akacjowa 11 21-010 Łęczna  tel. 81-462-72-74  e-mail: sdsinfo@go2.pl www.sds-leczna.pl  </vt:lpstr>
      <vt:lpstr>Prezentacja programu PowerPoint</vt:lpstr>
    </vt:vector>
  </TitlesOfParts>
  <Company>Środowiskowy Dom Samopocy w Łęcznej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 Środowiskowego Domu Samopomocy w kreowaniu lokalnej polityki społecznej.</dc:title>
  <dc:creator>SDS</dc:creator>
  <cp:lastModifiedBy>SDS</cp:lastModifiedBy>
  <cp:revision>27</cp:revision>
  <dcterms:created xsi:type="dcterms:W3CDTF">2014-10-23T15:47:17Z</dcterms:created>
  <dcterms:modified xsi:type="dcterms:W3CDTF">2014-10-24T07:18:28Z</dcterms:modified>
</cp:coreProperties>
</file>